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2"/>
    <p:sldMasterId id="2147483668" r:id="rId3"/>
    <p:sldMasterId id="2147483657" r:id="rId4"/>
  </p:sldMasterIdLst>
  <p:notesMasterIdLst>
    <p:notesMasterId r:id="rId84"/>
  </p:notesMasterIdLst>
  <p:handoutMasterIdLst>
    <p:handoutMasterId r:id="rId85"/>
  </p:handoutMasterIdLst>
  <p:sldIdLst>
    <p:sldId id="265" r:id="rId5"/>
    <p:sldId id="476" r:id="rId6"/>
    <p:sldId id="478" r:id="rId7"/>
    <p:sldId id="477" r:id="rId8"/>
    <p:sldId id="479" r:id="rId9"/>
    <p:sldId id="480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1" r:id="rId19"/>
    <p:sldId id="492" r:id="rId20"/>
    <p:sldId id="493" r:id="rId21"/>
    <p:sldId id="490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5" r:id="rId31"/>
    <p:sldId id="506" r:id="rId32"/>
    <p:sldId id="557" r:id="rId33"/>
    <p:sldId id="507" r:id="rId34"/>
    <p:sldId id="508" r:id="rId35"/>
    <p:sldId id="509" r:id="rId36"/>
    <p:sldId id="558" r:id="rId37"/>
    <p:sldId id="510" r:id="rId38"/>
    <p:sldId id="553" r:id="rId39"/>
    <p:sldId id="511" r:id="rId40"/>
    <p:sldId id="590" r:id="rId41"/>
    <p:sldId id="573" r:id="rId42"/>
    <p:sldId id="574" r:id="rId43"/>
    <p:sldId id="575" r:id="rId44"/>
    <p:sldId id="576" r:id="rId45"/>
    <p:sldId id="577" r:id="rId46"/>
    <p:sldId id="578" r:id="rId47"/>
    <p:sldId id="579" r:id="rId48"/>
    <p:sldId id="580" r:id="rId49"/>
    <p:sldId id="581" r:id="rId50"/>
    <p:sldId id="582" r:id="rId51"/>
    <p:sldId id="583" r:id="rId52"/>
    <p:sldId id="584" r:id="rId53"/>
    <p:sldId id="585" r:id="rId54"/>
    <p:sldId id="586" r:id="rId55"/>
    <p:sldId id="587" r:id="rId56"/>
    <p:sldId id="588" r:id="rId57"/>
    <p:sldId id="589" r:id="rId58"/>
    <p:sldId id="512" r:id="rId59"/>
    <p:sldId id="513" r:id="rId60"/>
    <p:sldId id="514" r:id="rId61"/>
    <p:sldId id="554" r:id="rId62"/>
    <p:sldId id="537" r:id="rId63"/>
    <p:sldId id="515" r:id="rId64"/>
    <p:sldId id="532" r:id="rId65"/>
    <p:sldId id="517" r:id="rId66"/>
    <p:sldId id="556" r:id="rId67"/>
    <p:sldId id="531" r:id="rId68"/>
    <p:sldId id="555" r:id="rId69"/>
    <p:sldId id="551" r:id="rId70"/>
    <p:sldId id="538" r:id="rId71"/>
    <p:sldId id="539" r:id="rId72"/>
    <p:sldId id="540" r:id="rId73"/>
    <p:sldId id="541" r:id="rId74"/>
    <p:sldId id="542" r:id="rId75"/>
    <p:sldId id="543" r:id="rId76"/>
    <p:sldId id="544" r:id="rId77"/>
    <p:sldId id="545" r:id="rId78"/>
    <p:sldId id="546" r:id="rId79"/>
    <p:sldId id="547" r:id="rId80"/>
    <p:sldId id="548" r:id="rId81"/>
    <p:sldId id="549" r:id="rId82"/>
    <p:sldId id="550" r:id="rId83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Arabic Typesetting" panose="03020402040406030203" pitchFamily="66" charset="-78"/>
      <p:regular r:id="rId90"/>
    </p:embeddedFont>
    <p:embeddedFont>
      <p:font typeface="Calibri Light" panose="020B0604020202020204" charset="0"/>
      <p:regular r:id="rId91"/>
      <p: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84255" autoAdjust="0"/>
  </p:normalViewPr>
  <p:slideViewPr>
    <p:cSldViewPr>
      <p:cViewPr varScale="1">
        <p:scale>
          <a:sx n="61" d="100"/>
          <a:sy n="61" d="100"/>
        </p:scale>
        <p:origin x="-202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79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font" Target="fonts/font2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font" Target="fonts/font5.fntdata"/><Relationship Id="rId95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1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4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1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84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3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9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64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1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6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2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8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0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6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1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4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424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63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2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70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8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101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315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9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75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51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75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981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3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82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2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3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1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mail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hl.com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file:///E:\UCF\video\heroku-setup.mp4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ootcampspot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F-Coding-Boot-Camp/06-16-VW-Class-Content" TargetMode="External"/><Relationship Id="rId2" Type="http://schemas.openxmlformats.org/officeDocument/2006/relationships/hyperlink" Target="https://github.com/UCF-Coding-Boot-Camp/06-16-VW-Class-Content/tree/master/0620-mw-class-content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1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Going Live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June 27th,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dn.meme.am/instances/6442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Development?  What is it again?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47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Intro to Console – so what do you think?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://cdn.osxdaily.com/wp-content/uploads/2013/02/better-looking-terminal-mac-os-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47004"/>
            <a:ext cx="7620000" cy="54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&lt;title&gt; Intro to HTML &lt;/title&gt;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1367"/>
            <a:ext cx="4101965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99lime.com/_bak/topics/you-only-need-10-tags/assets/exampl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64" y="940553"/>
            <a:ext cx="4776296" cy="4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5293306"/>
            <a:ext cx="9155741" cy="1056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842" y="53340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one of the three base languages behind 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single website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all of the basic content and a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formatting.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and Pulling to GitHub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>
            <a:stCxn id="34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Elbow Connector 43"/>
          <p:cNvCxnSpPr>
            <a:endCxn id="35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Elbow Connector 46"/>
          <p:cNvCxnSpPr/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42617" y="481824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Elbow Connector 50"/>
          <p:cNvCxnSpPr/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endCxn id="37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" y="2605319"/>
            <a:ext cx="1271352" cy="10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" y="3793644"/>
            <a:ext cx="904753" cy="11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440895" y="5134542"/>
            <a:ext cx="897769" cy="11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Elbow Connector 58"/>
          <p:cNvCxnSpPr/>
          <p:nvPr/>
        </p:nvCxnSpPr>
        <p:spPr>
          <a:xfrm rot="5400000">
            <a:off x="2201119" y="2772717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921699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7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Syntax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 .</a:t>
            </a:r>
          </a:p>
          <a:p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HTML/CSS, (by default) every element displayed is governed by a concept called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them.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5355948"/>
            <a:ext cx="8610599" cy="10443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 wraps every CSS element in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padding, border, and margin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allowing micro changes of spacing.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s://sarahnottcomputing.files.wordpress.com/2013/11/box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1" y="783753"/>
            <a:ext cx="5340339" cy="45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Positioning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304800" y="5549738"/>
            <a:ext cx="8610599" cy="85051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CSS positioning (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static, relative, fixed, absolute)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can orient our html elements in relation to space.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64" y="783753"/>
            <a:ext cx="5695950" cy="4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70704"/>
            <a:ext cx="4562475" cy="1285875"/>
          </a:xfrm>
          <a:prstGeom prst="rect">
            <a:avLst/>
          </a:prstGeom>
        </p:spPr>
      </p:pic>
      <p:pic>
        <p:nvPicPr>
          <p:cNvPr id="10" name="Picture 4" descr="w3school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/>
          <a:stretch/>
        </p:blipFill>
        <p:spPr bwMode="auto">
          <a:xfrm>
            <a:off x="0" y="701798"/>
            <a:ext cx="44005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tentacu.files.wordpress.com/2015/03/mdn_logo-wordmark-full_col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09" y="4827157"/>
            <a:ext cx="5565775" cy="13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msotfy.com/s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4" y="1425553"/>
            <a:ext cx="5715000" cy="170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55" y="3908266"/>
            <a:ext cx="1971675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079" y="2479422"/>
            <a:ext cx="1438275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5662"/>
          <a:stretch/>
        </p:blipFill>
        <p:spPr>
          <a:xfrm>
            <a:off x="7467600" y="914400"/>
            <a:ext cx="1343025" cy="799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950" y="857946"/>
            <a:ext cx="2781300" cy="628650"/>
          </a:xfrm>
          <a:prstGeom prst="rect">
            <a:avLst/>
          </a:prstGeom>
        </p:spPr>
      </p:pic>
      <p:pic>
        <p:nvPicPr>
          <p:cNvPr id="17" name="Picture 8" descr="http://incomebooster.org/wp-content/uploads/2011/08/SmashingMagazin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635212"/>
            <a:ext cx="1943100" cy="166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Questions / Issues?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What's Troubling Yo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7" y="1017280"/>
            <a:ext cx="8465755" cy="4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7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Check-Up Session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676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How’s it going?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0480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1 week of Bootcamp, how are you holding up?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745" y="36576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feedback do you have so far? 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164" b="67431"/>
          <a:stretch/>
        </p:blipFill>
        <p:spPr>
          <a:xfrm>
            <a:off x="215879" y="2956738"/>
            <a:ext cx="8305800" cy="8186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730" t="-2824" r="24818" b="78202"/>
          <a:stretch/>
        </p:blipFill>
        <p:spPr>
          <a:xfrm>
            <a:off x="762000" y="2169883"/>
            <a:ext cx="7924800" cy="8607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817648"/>
            <a:ext cx="5838825" cy="1314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196" y="5644904"/>
            <a:ext cx="6324600" cy="671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768" y="3857102"/>
            <a:ext cx="4524375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637922"/>
            <a:ext cx="8839200" cy="9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4" descr="http://www.hackerchick.com/wp-content/uploads/2010/05/201005WordPressDesignDivLay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86894"/>
            <a:ext cx="5943599" cy="4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70"/>
          <p:cNvSpPr txBox="1">
            <a:spLocks/>
          </p:cNvSpPr>
          <p:nvPr/>
        </p:nvSpPr>
        <p:spPr>
          <a:xfrm>
            <a:off x="304800" y="5314083"/>
            <a:ext cx="8610599" cy="10021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Fundamentally, all web layouts are composed of containers, traditionally called “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Etc….    a.k.a. ‘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Semantic HTML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2814"/>
            <a:ext cx="8380953" cy="388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4787542"/>
            <a:ext cx="8610599" cy="16501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HTML5 introduced the concept of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“semantic layouts”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meaning “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 could be given more “meaningful names.”</a:t>
            </a: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8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 this helps with organization and search engine optimization, but in all reality Google is more concerned with structured data so don’t get too hung up on semantic html – just know what it is because it may mature in the near future.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6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6262733" y="747991"/>
            <a:ext cx="2772410" cy="549593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said… many (if not most) websites, seem to still be using basic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reasons for this that we’ll showcase in later sections.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it’s possible to include “semantics” by using id names and classes.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34487"/>
            <a:ext cx="5791200" cy="5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5029199"/>
            <a:ext cx="8730343" cy="12147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Bottom line: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Follow your homework’s instructions. But when you get out in the “real world”, follow the convention of where you work!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SECTION = Has a natural &lt;h1 – h6&gt; Heading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68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8744" y="2186382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191462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vs. IDs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css-tricks.com/wp-content/csstricks-uploads/barcode-serialnumb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5374"/>
            <a:ext cx="839724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70"/>
          <p:cNvSpPr txBox="1">
            <a:spLocks/>
          </p:cNvSpPr>
          <p:nvPr/>
        </p:nvSpPr>
        <p:spPr>
          <a:xfrm>
            <a:off x="304800" y="3845854"/>
            <a:ext cx="8610599" cy="259182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When choosing between a CSS ID and a CSS Class follow the convention: 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(.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to be used if the same style will be used on multiple HTML elements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IDs (#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to be used if a style is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that HTML element.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96465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= Barcode (all IPod)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984958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IDs = Serial Number (unique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Ipod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Loading Multiple CSS Files ***(Very Important!!!)***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powerful aspects of CSS is the ability to deploy multiple CSS files simultaneously.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allows developers the ability to create complex designs – made up of multiple design elements.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Just remember  the loading </a:t>
            </a:r>
            <a:r>
              <a:rPr lang="en-US" sz="18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(1-3_CSSFiles.html | 1-MultipleCSS)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pic>
        <p:nvPicPr>
          <p:cNvPr id="4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Seriously, mind-blown.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Browser?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  <a:endParaRPr lang="en-US" sz="4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Battle of the Browsers</a:t>
            </a:r>
            <a:endParaRPr lang="en-US" dirty="0"/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343400" y="1307708"/>
            <a:ext cx="4702174" cy="4114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Under-the hood there are often significant differences between how browsers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webpages.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These differences in rendering agents can mean HTML/CSS gets displayed differently in each.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As designers/developers, creating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cross-browser compatible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websites is critical.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Reset.css (or Normalize.css)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Reset.css ensures that all browser-specific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has been reset, so it appears the same in all browsers.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you will have to re-style everything yourself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(Example.html | 2-ResetCSS)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95800" y="2438400"/>
            <a:ext cx="4419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reset.css file into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the reset file makes after its inclusion.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have already done this, just show us and then help your neighbor through it.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1618458"/>
          </a:xfrm>
        </p:spPr>
        <p:txBody>
          <a:bodyPr>
            <a:normAutofit/>
          </a:bodyPr>
          <a:lstStyle/>
          <a:p>
            <a:r>
              <a:rPr lang="en-US" dirty="0" smtClean="0"/>
              <a:t>Break – Ten Minutes </a:t>
            </a:r>
            <a:br>
              <a:rPr lang="en-US" dirty="0" smtClean="0"/>
            </a:br>
            <a:r>
              <a:rPr lang="en-US" sz="3600" dirty="0" smtClean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(Clock’s ticking)</a:t>
            </a:r>
            <a:endParaRPr lang="en-US" sz="3600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412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Developer Tools (Inspector)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828115"/>
            <a:ext cx="3352801" cy="5093347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GDT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is one of the most frequent tools you will use in web dev.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It allows you to truly, debug your web designs.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Start using it!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954453"/>
            <a:ext cx="4961714" cy="49670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543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Chrome Inspector you can readily edit any webpage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(your own or otherwise) to see the immediate impact of HTML or CSS changes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Modifying Sites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of you are handling an enormous volume of information…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of you are asking the right questions…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Noticing the right details…</a:t>
            </a:r>
            <a:endParaRPr lang="en-US" sz="1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Helping others…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And, most importantly, you are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figuring out things on your own </a:t>
            </a:r>
          </a:p>
        </p:txBody>
      </p:sp>
    </p:spTree>
    <p:extLst>
      <p:ext uri="{BB962C8B-B14F-4D97-AF65-F5344CB8AC3E}">
        <p14:creationId xmlns:p14="http://schemas.microsoft.com/office/powerpoint/2010/main" val="27388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GDT Competition ready, set, …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4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1542258"/>
          </a:xfrm>
        </p:spPr>
        <p:txBody>
          <a:bodyPr>
            <a:normAutofit/>
          </a:bodyPr>
          <a:lstStyle/>
          <a:p>
            <a:r>
              <a:rPr lang="en-US" dirty="0" smtClean="0"/>
              <a:t>Google Development Tool</a:t>
            </a:r>
            <a:br>
              <a:rPr lang="en-US" dirty="0" smtClean="0"/>
            </a:br>
            <a:r>
              <a:rPr lang="en-US" dirty="0" smtClean="0"/>
              <a:t>Competition!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5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1 – Setup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459" y="2362200"/>
            <a:ext cx="8001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Teams – 6 teams of 4 (</a:t>
            </a:r>
            <a:r>
              <a:rPr lang="en-US" sz="2800" dirty="0" err="1" smtClean="0"/>
              <a:t>ish</a:t>
            </a:r>
            <a:r>
              <a:rPr lang="en-US" sz="2800" dirty="0" smtClean="0"/>
              <a:t>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Whoever has the lowest (self-rated) GDT understanding at this time = presenter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/>
              <a:t>2 min max per activity</a:t>
            </a:r>
            <a:endParaRPr lang="en-US" sz="28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Hand up when ready to present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Present solution on main screen (group effort)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Not eligible to present for rest of round but still participate and indicate when finished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179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1 – Number 1</a:t>
            </a:r>
          </a:p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Use 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3"/>
              </a:rPr>
              <a:t>https://google.com/</a:t>
            </a:r>
            <a:endParaRPr lang="en-US" sz="6000" b="1" i="1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For all activities in both rounds.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/>
              <a:t>Change the “Google Search” button to say “Froogle Search</a:t>
            </a:r>
            <a:r>
              <a:rPr lang="en-US" sz="3200" dirty="0" smtClean="0"/>
              <a:t>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214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1 – Number 2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smtClean="0"/>
              <a:t>What </a:t>
            </a:r>
            <a:r>
              <a:rPr lang="en-US" sz="3200" dirty="0"/>
              <a:t>is the background color of the bottom menu bar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91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1 – Number 3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smtClean="0"/>
              <a:t>Change </a:t>
            </a:r>
            <a:r>
              <a:rPr lang="en-US" sz="3200" dirty="0"/>
              <a:t>the body background to #</a:t>
            </a:r>
            <a:r>
              <a:rPr lang="en-US" sz="3200" i="1" dirty="0"/>
              <a:t>1c4c80</a:t>
            </a:r>
            <a:r>
              <a:rPr lang="en-US" sz="3200" dirty="0" smtClean="0"/>
              <a:t>;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20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1 – Number 4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smtClean="0"/>
              <a:t>Change </a:t>
            </a:r>
            <a:r>
              <a:rPr lang="en-US" sz="3200" dirty="0"/>
              <a:t>the display to emulate a Nexus </a:t>
            </a:r>
            <a:r>
              <a:rPr lang="en-US" sz="3200" dirty="0" smtClean="0"/>
              <a:t>6P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6110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1 – Number 5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smtClean="0"/>
              <a:t>Move </a:t>
            </a:r>
            <a:r>
              <a:rPr lang="en-US" sz="3200" dirty="0"/>
              <a:t>the Google logo to the very bottom right of the main screen</a:t>
            </a:r>
          </a:p>
        </p:txBody>
      </p:sp>
    </p:spTree>
    <p:extLst>
      <p:ext uri="{BB962C8B-B14F-4D97-AF65-F5344CB8AC3E}">
        <p14:creationId xmlns:p14="http://schemas.microsoft.com/office/powerpoint/2010/main" val="21132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2 Prep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smtClean="0"/>
              <a:t>Shuffle team members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546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2 – Number 1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/>
              <a:t>Give the logo a margin of left (0px), right(10px), top(0px), bottom (10px) at the very bottom right of the </a:t>
            </a:r>
            <a:r>
              <a:rPr lang="en-US" sz="3200" dirty="0" smtClean="0"/>
              <a:t>screen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755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2 – Number 2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smtClean="0"/>
              <a:t>Change </a:t>
            </a:r>
            <a:r>
              <a:rPr lang="en-US" sz="3200" dirty="0"/>
              <a:t>the </a:t>
            </a:r>
            <a:r>
              <a:rPr lang="en-US" sz="3200" dirty="0" err="1"/>
              <a:t>gmail</a:t>
            </a:r>
            <a:r>
              <a:rPr lang="en-US" sz="3200" dirty="0"/>
              <a:t> link at the top from </a:t>
            </a:r>
            <a:r>
              <a:rPr lang="en-US" sz="3200" u="sng" dirty="0">
                <a:hlinkClick r:id="rId3"/>
              </a:rPr>
              <a:t>https://gmail.com/</a:t>
            </a:r>
            <a:r>
              <a:rPr lang="en-US" sz="3200" dirty="0"/>
              <a:t> to </a:t>
            </a:r>
            <a:r>
              <a:rPr lang="en-US" sz="3200" u="sng" dirty="0">
                <a:hlinkClick r:id="rId4"/>
              </a:rPr>
              <a:t>https://nhl.com/</a:t>
            </a:r>
            <a:r>
              <a:rPr lang="en-US" sz="3200" dirty="0"/>
              <a:t> and update the label to NHL (From </a:t>
            </a:r>
            <a:r>
              <a:rPr lang="en-US" sz="3200" dirty="0" err="1"/>
              <a:t>gmail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347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2 – Number 3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smtClean="0"/>
              <a:t>Change “I’m Feeling Lucky” </a:t>
            </a:r>
            <a:r>
              <a:rPr lang="en-US" sz="3200" dirty="0"/>
              <a:t>to </a:t>
            </a:r>
            <a:endParaRPr lang="en-US" sz="3200" dirty="0" smtClean="0"/>
          </a:p>
          <a:p>
            <a:pPr lvl="0" algn="ctr"/>
            <a:r>
              <a:rPr lang="en-US" sz="3200" dirty="0" smtClean="0"/>
              <a:t>“</a:t>
            </a:r>
            <a:r>
              <a:rPr lang="en-US" sz="3200" dirty="0"/>
              <a:t>UCF </a:t>
            </a:r>
            <a:r>
              <a:rPr lang="en-US" sz="3200" dirty="0" err="1"/>
              <a:t>Bootcamp</a:t>
            </a:r>
            <a:r>
              <a:rPr lang="en-US" sz="3200" dirty="0"/>
              <a:t> Code </a:t>
            </a:r>
            <a:r>
              <a:rPr lang="en-US" sz="3200" dirty="0" err="1"/>
              <a:t>Heros</a:t>
            </a:r>
            <a:r>
              <a:rPr lang="en-US" sz="3200" dirty="0" smtClean="0"/>
              <a:t>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824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2 – Number 4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smtClean="0"/>
              <a:t>Change </a:t>
            </a:r>
            <a:r>
              <a:rPr lang="en-US" sz="3200" dirty="0"/>
              <a:t>the background color of the class now containing </a:t>
            </a:r>
            <a:r>
              <a:rPr lang="en-US" sz="3200" dirty="0" smtClean="0"/>
              <a:t>‘UCF </a:t>
            </a:r>
            <a:r>
              <a:rPr lang="en-US" sz="3200" dirty="0" err="1" smtClean="0"/>
              <a:t>Bootcamp</a:t>
            </a:r>
            <a:r>
              <a:rPr lang="en-US" sz="3200" dirty="0" smtClean="0"/>
              <a:t> Code </a:t>
            </a:r>
            <a:r>
              <a:rPr lang="en-US" sz="3200" dirty="0" err="1" smtClean="0"/>
              <a:t>Heros</a:t>
            </a:r>
            <a:r>
              <a:rPr lang="en-US" sz="3200" dirty="0" smtClean="0"/>
              <a:t>’ </a:t>
            </a:r>
            <a:r>
              <a:rPr lang="en-US" sz="3200" dirty="0"/>
              <a:t>to </a:t>
            </a:r>
            <a:r>
              <a:rPr lang="en-US" sz="3200" dirty="0" smtClean="0"/>
              <a:t>yellow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663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Round 2 – Number 5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smtClean="0"/>
              <a:t>Using the previous number “Change </a:t>
            </a:r>
            <a:r>
              <a:rPr lang="en-US" sz="2000" dirty="0"/>
              <a:t>the background color of the class now containing </a:t>
            </a:r>
            <a:r>
              <a:rPr lang="en-US" sz="2000" dirty="0" smtClean="0"/>
              <a:t>‘UCF </a:t>
            </a:r>
            <a:r>
              <a:rPr lang="en-US" sz="2000" dirty="0" err="1" smtClean="0"/>
              <a:t>Bootcamp</a:t>
            </a:r>
            <a:r>
              <a:rPr lang="en-US" sz="2000" dirty="0" smtClean="0"/>
              <a:t> Code </a:t>
            </a:r>
            <a:r>
              <a:rPr lang="en-US" sz="2000" dirty="0" err="1" smtClean="0"/>
              <a:t>Heros</a:t>
            </a:r>
            <a:r>
              <a:rPr lang="en-US" sz="2000" dirty="0" smtClean="0"/>
              <a:t>’ </a:t>
            </a:r>
            <a:r>
              <a:rPr lang="en-US" sz="2000" dirty="0"/>
              <a:t>to </a:t>
            </a:r>
            <a:r>
              <a:rPr lang="en-US" sz="2000" dirty="0" smtClean="0"/>
              <a:t>yellow” …</a:t>
            </a:r>
          </a:p>
          <a:p>
            <a:pPr lvl="0" algn="ctr"/>
            <a:endParaRPr lang="en-US" sz="3200" dirty="0"/>
          </a:p>
          <a:p>
            <a:pPr lvl="0" algn="ctr"/>
            <a:r>
              <a:rPr lang="en-US" sz="3200" dirty="0" smtClean="0"/>
              <a:t>Now move </a:t>
            </a:r>
            <a:r>
              <a:rPr lang="en-US" sz="3200" dirty="0"/>
              <a:t>that </a:t>
            </a:r>
            <a:r>
              <a:rPr lang="en-US" sz="3200" dirty="0" smtClean="0"/>
              <a:t>to the very </a:t>
            </a:r>
            <a:r>
              <a:rPr lang="en-US" sz="3200" dirty="0"/>
              <a:t>left side of the screen.</a:t>
            </a:r>
          </a:p>
        </p:txBody>
      </p:sp>
    </p:spTree>
    <p:extLst>
      <p:ext uri="{BB962C8B-B14F-4D97-AF65-F5344CB8AC3E}">
        <p14:creationId xmlns:p14="http://schemas.microsoft.com/office/powerpoint/2010/main" val="7802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 smtClean="0"/>
              <a:t>Google Development Tools (GDT) competition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25877" y="914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Game Over!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4489" y="3200400"/>
            <a:ext cx="800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800" dirty="0" smtClean="0">
                <a:solidFill>
                  <a:srgbClr val="0070C0"/>
                </a:solidFill>
              </a:rPr>
              <a:t>Great Job!</a:t>
            </a:r>
          </a:p>
          <a:p>
            <a:pPr lvl="0" algn="ctr"/>
            <a:endParaRPr lang="en-US" sz="4800" dirty="0" smtClean="0">
              <a:solidFill>
                <a:srgbClr val="0070C0"/>
              </a:solidFill>
            </a:endParaRPr>
          </a:p>
          <a:p>
            <a:pPr lvl="0" algn="ctr"/>
            <a:r>
              <a:rPr lang="en-US" sz="3600" dirty="0" smtClean="0">
                <a:solidFill>
                  <a:srgbClr val="0070C0"/>
                </a:solidFill>
              </a:rPr>
              <a:t>Your turn (Slack Instructions Now </a:t>
            </a:r>
            <a:r>
              <a:rPr lang="en-US" sz="3600" dirty="0" smtClean="0">
                <a:solidFill>
                  <a:srgbClr val="0070C0"/>
                </a:solidFill>
                <a:sym typeface="Wingdings" panose="05000000000000000000" pitchFamily="2" charset="2"/>
              </a:rPr>
              <a:t>)</a:t>
            </a:r>
            <a:r>
              <a:rPr lang="en-US" sz="3600" dirty="0" smtClean="0">
                <a:solidFill>
                  <a:srgbClr val="0070C0"/>
                </a:solidFill>
              </a:rPr>
              <a:t> </a:t>
            </a:r>
          </a:p>
          <a:p>
            <a:pPr lvl="0" algn="ctr"/>
            <a:r>
              <a:rPr lang="en-US" sz="3600" dirty="0" smtClean="0">
                <a:solidFill>
                  <a:srgbClr val="0070C0"/>
                </a:solidFill>
              </a:rPr>
              <a:t>(on your own website)</a:t>
            </a: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55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Web with </a:t>
            </a:r>
            <a:r>
              <a:rPr lang="en-US" dirty="0" err="1" smtClean="0"/>
              <a:t>Heroku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deep and complex diagram above on how the internet works.</a:t>
            </a:r>
          </a:p>
        </p:txBody>
      </p:sp>
      <p:pic>
        <p:nvPicPr>
          <p:cNvPr id="10" name="Picture 2" descr="http://38.media.tumblr.com/tumblr_mdj8owapXu1ra8cp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2" y="945360"/>
            <a:ext cx="7812422" cy="42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World Will See Our Greatness!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5233834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provides a cloud application hosting platform 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which means we can 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our websites and applications onto their servers for the world to see. 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d3k90kvix375hb.cloudfront.net/assets/heroku-og-cad174838a49b266550809e29026ec9bc18e056dae8f9cf523ea4237379691f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0" y="857250"/>
            <a:ext cx="8088923" cy="42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 Now…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all login to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Video: 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3" action="ppaction://hlinkfile"/>
              </a:rPr>
              <a:t>E:\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3" action="ppaction://hlinkfile"/>
              </a:rPr>
              <a:t>UCF\videoheroku-setup.mp4</a:t>
            </a:r>
          </a:p>
          <a:p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  <a:hlinkClick r:id="rId3" action="ppaction://hlinkfile"/>
            </a:endParaRP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Follow along on handout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Eyes on screen or paper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 typing or talking for 7 minutes 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3" action="ppaction://hlinkfile"/>
              </a:rPr>
              <a:t>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Remember, Homework #1 is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Link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www.bootcampspot.com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 to submit Homework via GitHub (and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user names? 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covered today in class.  You got this 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169" y="3352800"/>
            <a:ext cx="8174033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Submit whatever you have! Don’t get a 0.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(Even if you don’t like what you’ve made.)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Deploying Static Websites to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1042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Steps (handout and UCF guide):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Go to folder you want to host (must be .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enabled)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composer.json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include an empty bracket {}.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with the following inside: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login (for windows users, remember the workaround!)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remote –v 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remote –v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push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master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200400"/>
            <a:ext cx="8286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901055" y="2819400"/>
            <a:ext cx="4118848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Step-by-step guide on creating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Deployments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59625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newfangled website and deploy it to the cloud. Setup your own instance of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deploy one of your HTML creations to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 to be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Through Frustration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Keep Practicing! </a:t>
            </a:r>
          </a:p>
          <a:p>
            <a:r>
              <a:rPr lang="en-US" sz="35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gets better.</a:t>
            </a:r>
            <a:endParaRPr lang="en-US" sz="35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2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Back to </a:t>
            </a:r>
            <a:r>
              <a:rPr lang="en-US" dirty="0" err="1" smtClean="0"/>
              <a:t>Git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64244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SpongeSite.com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3175" y="4516971"/>
            <a:ext cx="528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175" y="5074930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PrincezzzSite.com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9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556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Also, remember….</a:t>
            </a: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Class Office Hours: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Slack questions time permitting – this has been very effective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One-on-one Google Hangouts on request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Review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 Class Material (Exercises and Slides):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github.com/UCF-Coding-Boot-Camp/06-16-VW-Class-Content/tree/master/0620-mw-class-content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Re-Watch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Class Videos: </a:t>
            </a:r>
          </a:p>
          <a:p>
            <a:pPr marL="300038" lvl="1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github.com/UCF-Coding-Boot-Camp/06-16-VW-Class-Content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(You may need to scroll down a bit to see them)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Office Hours + Additional Help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0956" y="3231423"/>
            <a:ext cx="3833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Prince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code changes into the main branch.</a:t>
            </a:r>
          </a:p>
          <a:p>
            <a:endParaRPr lang="en-US" sz="1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If Prince is allowed to push his code, it could seriously ruin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vision and working code.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1772" y="2895373"/>
            <a:ext cx="362337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NON-IDEAL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0"/>
            <a:ext cx="6458467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The Group Project – Push vs 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36970" y="3380544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3444734"/>
            <a:ext cx="5039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controls the “master branch”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 must elect to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Prince’s Code. All Prince can do is submit a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“pull request”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the ideal way to maintain code in version control.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1121" y="3107834"/>
            <a:ext cx="4808079" cy="3086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Ideal Approach – Using Pull Requests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urved Connector 37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Steps for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6170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new branch of on your local computer 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branch &lt;BRANCH NAME&gt;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Checkout that branch (locally) on your machine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checkout &lt;BRANCH NAME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/ Commit your changes (will automatically save to this branch)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add –A</a:t>
            </a:r>
            <a:b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commit –m “Comment”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17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Push your branch to GitHub</a:t>
            </a: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push origin &lt;BRANCH NAME&gt;</a:t>
            </a:r>
          </a:p>
          <a:p>
            <a:pPr marL="757238" lvl="1" indent="-457200">
              <a:buFont typeface="Arial" panose="020B0604020202020204" pitchFamily="34" charset="0"/>
              <a:buAutoNum type="arabicPeriod" startAt="2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Submit a Pull Request on GitHub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user must accept these changes on GitHub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3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Request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4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newfound collaborative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skills to the real-world. Find a partner and follow the steps sent via slack to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Share each other’s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a Pull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Accept the Pull Changes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2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3806317" cy="5061146"/>
          </a:xfrm>
          <a:prstGeom prst="rect">
            <a:avLst/>
          </a:prstGeom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4343400" y="2819400"/>
            <a:ext cx="46765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Step-by-step guide on creating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Requests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Worry!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this.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won’t need this fully until Week 8.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6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At Home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practice when you can!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don’t need a partner to submit pull requests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Recap – Class Read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just one whirlwind week we’ve covered:</a:t>
            </a:r>
          </a:p>
          <a:p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 Conceptually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Terminal /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Bash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HTML Syntax</a:t>
            </a: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Concepts and Commands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Purpose, Syntax, and Styles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 Tools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 on Your own!!</a:t>
            </a:r>
          </a:p>
        </p:txBody>
      </p:sp>
      <p:pic>
        <p:nvPicPr>
          <p:cNvPr id="8" name="Picture 2" descr="http://cdn.meme.am/instances/627281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 bwMode="auto">
          <a:xfrm>
            <a:off x="5257800" y="2568273"/>
            <a:ext cx="3886200" cy="37242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10831</TotalTime>
  <Words>2067</Words>
  <Application>Microsoft Office PowerPoint</Application>
  <PresentationFormat>On-screen Show (4:3)</PresentationFormat>
  <Paragraphs>415</Paragraphs>
  <Slides>79</Slides>
  <Notes>50</Notes>
  <HiddenSlides>14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Wingdings</vt:lpstr>
      <vt:lpstr>Calibri</vt:lpstr>
      <vt:lpstr>Roboto</vt:lpstr>
      <vt:lpstr>Arabic Typesetting</vt:lpstr>
      <vt:lpstr>Calibri Light</vt:lpstr>
      <vt:lpstr>UCF - Theme</vt:lpstr>
      <vt:lpstr>Unbranded</vt:lpstr>
      <vt:lpstr>UTAustin</vt:lpstr>
      <vt:lpstr>Rutgers - Theme</vt:lpstr>
      <vt:lpstr>Going Live</vt:lpstr>
      <vt:lpstr>Check-Up Session</vt:lpstr>
      <vt:lpstr>Instructor Feedback</vt:lpstr>
      <vt:lpstr>Instructor Feedback</vt:lpstr>
      <vt:lpstr>A Few Admin Things…</vt:lpstr>
      <vt:lpstr>Instructor Feedback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Resets</vt:lpstr>
      <vt:lpstr>Loading Multiple CSS Files ***(Very Important!!!)***</vt:lpstr>
      <vt:lpstr>INSTRUCTOR DEMO!</vt:lpstr>
      <vt:lpstr>What Browser?</vt:lpstr>
      <vt:lpstr>Battle of the Browsers</vt:lpstr>
      <vt:lpstr>Reset.css (or Normalize.css)</vt:lpstr>
      <vt:lpstr>INSTRUCTOR DEMO!</vt:lpstr>
      <vt:lpstr>PowerPoint Presentation</vt:lpstr>
      <vt:lpstr>PowerPoint Presentation</vt:lpstr>
      <vt:lpstr>PowerPoint Presentation</vt:lpstr>
      <vt:lpstr>Break – Ten Minutes  (Clock’s ticking)</vt:lpstr>
      <vt:lpstr>PowerPoint Presentation</vt:lpstr>
      <vt:lpstr>PowerPoint Presentation</vt:lpstr>
      <vt:lpstr>INSTRUCTOR DEMO!</vt:lpstr>
      <vt:lpstr>Google Development Tool Competition!</vt:lpstr>
      <vt:lpstr>Google Development Tools (GDT) competition</vt:lpstr>
      <vt:lpstr>Google Development Tools (GDT) competition</vt:lpstr>
      <vt:lpstr>Google Development Tools (GDT) competition</vt:lpstr>
      <vt:lpstr>Google Development Tools (GDT) competition</vt:lpstr>
      <vt:lpstr>Google Development Tools (GDT) competition</vt:lpstr>
      <vt:lpstr>Google Development Tools (GDT) competition</vt:lpstr>
      <vt:lpstr>Google Development Tools (GDT) competition</vt:lpstr>
      <vt:lpstr>Google Development Tools (GDT) competition</vt:lpstr>
      <vt:lpstr>Google Development Tools (GDT) competition</vt:lpstr>
      <vt:lpstr>Google Development Tools (GDT) competition</vt:lpstr>
      <vt:lpstr>Google Development Tools (GDT) competition</vt:lpstr>
      <vt:lpstr>Google Development Tools (GDT) competition</vt:lpstr>
      <vt:lpstr>Google Development Tools (GDT) competition</vt:lpstr>
      <vt:lpstr>To the Web with Heroku!</vt:lpstr>
      <vt:lpstr>PowerPoint Presentation</vt:lpstr>
      <vt:lpstr>PowerPoint Presentation</vt:lpstr>
      <vt:lpstr>Together Now…</vt:lpstr>
      <vt:lpstr>INSTRUCTOR DEMO!</vt:lpstr>
      <vt:lpstr>PowerPoint Presentation</vt:lpstr>
      <vt:lpstr>Follow our Guide!</vt:lpstr>
      <vt:lpstr>PowerPoint Presentation</vt:lpstr>
      <vt:lpstr>Practice Through Frustration</vt:lpstr>
      <vt:lpstr>Questions?</vt:lpstr>
      <vt:lpstr>Homework 1 - Help?</vt:lpstr>
      <vt:lpstr>EXTRA MATERIAL</vt:lpstr>
      <vt:lpstr>And Back to Git…</vt:lpstr>
      <vt:lpstr>The Group Project</vt:lpstr>
      <vt:lpstr>The Group Project</vt:lpstr>
      <vt:lpstr>The Group Project</vt:lpstr>
      <vt:lpstr>The Group Project – Push vs Pull</vt:lpstr>
      <vt:lpstr>The Group Project – Push vs Pull</vt:lpstr>
      <vt:lpstr>The Group Project – Push vs Pull</vt:lpstr>
      <vt:lpstr>PowerPoint Presentation</vt:lpstr>
      <vt:lpstr>INSTRUCTOR DEMO!</vt:lpstr>
      <vt:lpstr>PowerPoint Presentation</vt:lpstr>
      <vt:lpstr>Follow our Guide!</vt:lpstr>
      <vt:lpstr>Don’t Worry!</vt:lpstr>
      <vt:lpstr>Practice At Home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1454</cp:revision>
  <cp:lastPrinted>2016-01-30T16:23:56Z</cp:lastPrinted>
  <dcterms:created xsi:type="dcterms:W3CDTF">2015-01-20T17:19:00Z</dcterms:created>
  <dcterms:modified xsi:type="dcterms:W3CDTF">2016-06-27T20:56:32Z</dcterms:modified>
</cp:coreProperties>
</file>